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webextensions/webextension1.xml" ContentType="application/vnd.ms-office.webextension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0" r:id="rId1"/>
    <p:sldMasterId id="2147483660" r:id="rId2"/>
    <p:sldMasterId id="2147484009" r:id="rId3"/>
  </p:sldMasterIdLst>
  <p:notesMasterIdLst>
    <p:notesMasterId r:id="rId25"/>
  </p:notesMasterIdLst>
  <p:sldIdLst>
    <p:sldId id="256" r:id="rId4"/>
    <p:sldId id="257" r:id="rId5"/>
    <p:sldId id="267" r:id="rId6"/>
    <p:sldId id="263" r:id="rId7"/>
    <p:sldId id="260" r:id="rId8"/>
    <p:sldId id="274" r:id="rId9"/>
    <p:sldId id="261" r:id="rId10"/>
    <p:sldId id="271" r:id="rId11"/>
    <p:sldId id="275" r:id="rId12"/>
    <p:sldId id="270" r:id="rId13"/>
    <p:sldId id="268" r:id="rId14"/>
    <p:sldId id="272" r:id="rId15"/>
    <p:sldId id="273" r:id="rId16"/>
    <p:sldId id="276" r:id="rId17"/>
    <p:sldId id="282" r:id="rId18"/>
    <p:sldId id="277" r:id="rId19"/>
    <p:sldId id="278" r:id="rId20"/>
    <p:sldId id="266" r:id="rId21"/>
    <p:sldId id="280" r:id="rId22"/>
    <p:sldId id="281" r:id="rId23"/>
    <p:sldId id="28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BAE8A7-EA43-4CEC-9A33-2459F0BAE06B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BB6A8-078B-407A-AABF-AC3BAAEDA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51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>
            <a:extLst>
              <a:ext uri="{FF2B5EF4-FFF2-40B4-BE49-F238E27FC236}">
                <a16:creationId xmlns:a16="http://schemas.microsoft.com/office/drawing/2014/main" id="{D58B6B09-A0D5-4FBB-B739-11EED7B275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>
            <a:extLst>
              <a:ext uri="{FF2B5EF4-FFF2-40B4-BE49-F238E27FC236}">
                <a16:creationId xmlns:a16="http://schemas.microsoft.com/office/drawing/2014/main" id="{A291F97E-ABD7-47BB-9E75-A5528BFDB4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538ED9AD-C3F1-432C-B173-EDA7E5DFAC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DFCB2AE-1E2A-4BE3-BD97-1352B7AFACC3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B114EFF8-D298-4F3A-BEE9-207C41E96B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7A1DB134-9478-4AC3-9453-F46D0A58A1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89F9AB00-B31A-418A-8515-A88F1DDAD8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82AA001-9044-4D47-A187-CFAAC22D2C8A}" type="slidenum">
              <a:rPr lang="en-US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30E03312-4A2A-446F-A9CA-324FBA627A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48B03A0E-3981-4E02-948A-D26D641EE0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0779E3B3-D05E-463C-8E32-999844D392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6951720-2E9F-42E0-9FB1-995A65947037}" type="slidenum">
              <a:rPr lang="en-US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92819C25-B9EF-4F5C-8456-1E4EA7594C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FE3C6B75-8421-4CAB-B928-45E2D7765B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EBF003-096F-496A-86E4-CF5A95C5FB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69B2ECB-B712-4AAD-A239-7FD50FDDCB0D}" type="slidenum">
              <a:rPr lang="en-US" altLang="en-US">
                <a:latin typeface="Calibri" panose="020F0502020204030204" pitchFamily="34" charset="0"/>
              </a:rPr>
              <a:pPr eaLnBrk="1" hangingPunct="1"/>
              <a:t>18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70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11485F3E-C80B-46EE-B32D-9F5A2F9AEB46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BB519B3-7B1B-4F88-912D-D4F06A93338F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89C21A1-7B0A-4C45-8B4F-F73CFD1348F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3D9A478-4BBC-456F-9E4B-BE1F612B2B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821689C-0338-4C7A-A05C-5BD36F2A1E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8A9067B-C9B0-4DCC-B5BD-690EEDD94808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AB706E1-9969-438A-9962-2F170275FA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9118733-D3C2-40C2-A001-6E158AA959B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399EA88-A6D1-4621-BDF7-1EE40205D65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D91BCD6-71AA-4F73-8A66-F8DC78941F8D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E3560C-820B-4BBC-9325-70733EAFD7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8DC09BB-4640-4DCF-BB5A-E49466EC6A2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CCE0143-B549-4FFF-AFDE-DCE884F0318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7A99E7AA-9ABE-4AC3-A195-C633B412A3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7414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62748B99-9462-4DD1-8124-906B1381FE3C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AFDA54-0B2F-419E-94BF-E3C95F9D70F1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6D83A9-CDEB-453F-A0B7-FA67B100390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345D75A-B499-4CDC-9C78-A59D8288594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7B4CFD9-0779-45E6-BF62-A540A8E565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3C63F8D-C3EE-43C8-B6B0-7730C7769095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D0B8EBE-4F46-4C09-A27D-C1B0D079DB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824F008-D77A-451C-AC5C-F870C3F77E0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BF93C46-025B-4AFA-809D-C9A5107DF82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0624A87-BC5C-4842-9494-558D16B741A6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9BABA73-0FD4-46BF-A988-9B65647DE5E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1831C52-1868-4B24-906C-AEFE3CFF6E4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B1F581D-17B0-4B4F-9BAF-FDECF9DF6E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B79DE088-F2DB-49DF-97A2-76DEA3960A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02908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5C66A6B7-7CE5-4841-B86C-B6CAFC74E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FBDF315-5141-4336-A948-9CA2446714C0}" type="datetimeFigureOut">
              <a:rPr lang="en-US"/>
              <a:pPr>
                <a:defRPr/>
              </a:pPr>
              <a:t>9/16/2024</a:t>
            </a:fld>
            <a:endParaRPr lang="en-US" dirty="0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B68EB5FB-8F96-4D5B-B41F-111297E5EC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CC5F2EF-B893-4C1E-AC28-5E5C8458D22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9F37940A-7E15-4272-AD08-4A7CFCD4811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2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27464D-1B8B-468B-8540-3420505CA258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7CB516-AFD3-4431-BAB8-63C8A0A07342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0EFD3C-9B6E-40F7-A494-F2CB5375A55E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F78DD2-371B-4DB6-9B14-03072AA61BBD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ABE767CE-83B2-4358-9C8D-75BCCAB3AB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EC7F36F3-62A2-479D-BF5A-FFCA4AED70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257ACCDE-1141-496D-9593-802828F9F7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9F72A5AD-8A82-41A5-B5D1-0EE671E59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0D3E3248-5D59-4F41-8478-E9A8A34C97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1B646A-56AD-4A51-88FA-264BD1E9781F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4EE8F4A-4083-4CF1-B9A6-FFC2E079A4C4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34EA7E6-11ED-44E8-89DF-FEE623EC56F3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149870C-6519-4A11-9BA2-42C8211246AF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1946074-CB58-48E4-B903-11D95793C40E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3F13041-E580-4013-98E0-DF6337C0C37F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EB732810-B43A-4515-847D-23894C9859A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7BEF9A47-8841-4F90-B67E-ABA54D5A75B1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7B48F-60E6-49F8-95EE-927F6DC0A9D8}" type="datetimeFigureOut">
              <a:rPr lang="en-US"/>
              <a:pPr>
                <a:defRPr/>
              </a:pPr>
              <a:t>9/16/2024</a:t>
            </a:fld>
            <a:endParaRPr lang="en-US" dirty="0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C5ACF97E-68B9-4B9B-8347-DA7A49391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0728A9C2-1D96-4AC4-931B-67F1DAAB3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fld id="{1CCF4F93-6912-4FB1-8032-AD38502363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761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86A364C9-E9EE-45AD-AD7A-B7042FDF51AC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DCA3049-61EE-40AC-BE1E-14F4002AE2AF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ED5E359-6840-4230-8205-3411CF3195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F1CEE18-57BF-43C4-8816-8F50FE87D32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411D285-8182-41A0-B94F-C5BE775F809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4070872-CCD2-4FB3-B559-963297DA6D4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B730882-9573-4230-862E-E9C14044E35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6FB4E6-3879-4F86-A07B-010F5EC00D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C2482E2-66BD-4F8E-A713-903CE95E4F2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128CAE-AF70-4093-9144-3E19F9276F35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AC22F3E-80DF-4081-8126-65E14D3B2B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4139BEE-E49E-489B-BC50-358ABBB7AE5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C286614-FA01-4765-9C94-3CA4DBBA099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08C97ED1-1358-4EDA-A296-AF97E142DB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0671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BE3152E-7E39-42C4-8677-FD04CC1998BF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2C440C9-D5A4-44ED-99E2-8835EAB22149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42D0883-695B-46DC-8366-616FDC36B5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98C45BD-BC7F-4E6F-87D5-081F6724AA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FF5E7B2-921E-404A-BFD2-E9BB861B58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D70E140-51F4-4393-B1BC-EDAE2A05B336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A1538F0-EDC5-4E96-A157-5DFA6CF92BF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5219411-B857-46AB-B464-863FC2B51E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B470CB3-3026-4E73-AB63-C24CA46EA4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CA92C23-021B-4599-BDDD-82EA2B9BF1D4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33168B1-915D-4604-A5A9-04ACFCC68F8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5BBFDA6-2200-4036-9F48-E50A32BC833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203E4A4-6379-42FD-BAC4-19AD56AB01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C6B049B2-5577-41C5-9025-BF90F25789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3249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18F5D9A8-152D-4ADA-8079-53BAEEFC1646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CC2A828-20ED-47A3-9424-73CB44AFF4CE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B4C3DCB-AED0-45DB-9F55-E831B3B780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1743A58-7A5B-4229-A9DF-41DF3593D5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7501873-209D-41C8-AA10-B1699D2440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87B7D4C-0C9C-45C8-80BF-CB47F8D34713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F599D69-DE65-4494-9B71-DAF947FD48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8F7B4C0-FF9C-4FA9-8A7F-94A880A9EAE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BD2ABB3-1722-4452-AB1B-5A3E899E67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2909ACA-16C7-4E29-AA2E-E2E87AF55C7E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59046A1-69B7-4AC5-8FD6-AA936EA91A9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26BBE5A-20A4-445E-8B5F-DD3DA62804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52949C3-F79B-4A74-9972-1020A265CC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D67568AE-72D7-4DE2-940F-A7563F1148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1923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F288484-E1D0-462F-8077-BAA7AC6A13E4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B8D9F9E-E66F-4278-BF45-A65C06367247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6DA1EF-48F1-4A25-B5EA-7391AEDBA6E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3AC291A-0E4B-4BF4-9D5C-14112342FCB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BC78D99-724B-4012-BC91-20E5CF72BB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6F2F689-DFD4-4EFC-8EB5-84D7F115DA7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CEBE90-927D-4CD9-B805-16F9F40D751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5E51C38-5E5C-4D0C-A06A-90630386E7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B59EF2A-E3D3-4707-87C6-7C7F59E8EA6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C39FEDD-3A9D-451A-9E56-8CA4DEBCE9AB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8A6C6E-9A50-4C83-BB4A-D133E585C28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4520F535-8164-4B90-A69C-C6D652A59D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32B6C3B-3C26-4156-BB56-EA3B0194D45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5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B5F8314B-2866-4969-91DA-35356DF92A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58207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2E2128B2-4A96-409F-AA4A-734B432B223D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41B7DE9-5F3C-49B6-982D-F4A728E3744C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8131E9A-D001-424A-94AC-5E38D009EF4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EC44245-1442-446B-A675-F3B017C6532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CAC6470-A2B2-4BBE-A364-A50E872A8B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608D4BA-60A6-4B78-BB2A-3EA1F0C6C31C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1387F8E-268B-4BE5-A329-83096233E2F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DBE84EA-A188-420E-8B4A-915A6649A57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5345851-CD66-4143-B5D4-6E1127A51AE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3075C80-08B1-4D93-A69F-5E3C1D4CF2D6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EF7C1C4-D4F3-41EB-895B-A3793C306DE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11E6780-D119-4EDC-9FAB-2E3B95184E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435CFC-223A-47E5-859B-6E1D946E3A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1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581B11FD-2EDA-4104-9884-49E4136C2F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69228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42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8B1573E7-7EA5-4F47-8419-EE9E644A3C8E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D2B6AEB-D86D-40BE-99EB-4F8F625131E9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AC8D742-A9D1-4464-8EA4-57E411FE4F7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F29EED4-CA60-416D-BD28-F09A20C5AED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729F771-F5F8-499F-A444-24ED425E27A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9DDAF4E5-FA7F-4480-A6FD-1A8DFFA39F3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4277EFF-ABD5-4420-8745-0E0E3C8251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0886198-3FBC-4D94-9B93-6A856263374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987FB94-54D3-4E91-9A59-5CAD2DD3EE2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C47BAAA-2E1E-40D6-A906-0857E2D77F15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334AE6-398E-4C66-AF69-BADC0A9789C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24E3D6D-47E2-4BE1-A7D0-C7F276C0F4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8ACC2EB-4347-467E-AB7C-B21748AA39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107F9830-0B28-4F69-AD21-60419AEF7D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8576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CB385BE-0B20-469F-8D96-0C7584FFFFCE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B80A520-547D-4840-8E12-0555904729DE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7D96CB-E33F-4729-B9D4-04548E6EB49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2673561-1F0B-4809-BBD6-478B11A93CB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B39C8BE-4AA3-43C6-827E-E5715BCFEC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EB529E0-06A1-4E7E-A2F1-8B12ED196645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A311936-9513-4680-9202-BE54E9AEC86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0D4A5B5-E2A9-4E51-9811-E465E2E8F1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D89F938-ABD2-430B-91BA-841D3B26600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51D0659-091F-42BB-8ADB-332BCCA25129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681441C-61D8-4E0B-9340-F3DC0E3835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AB32EEE-2CD0-4C61-BB47-996A4B484C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071DAC8-D5F0-4540-9C4D-2F90D7E5998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6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400EDEBC-619A-40D3-9928-13E2CBF781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6013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E225-D0C5-44A6-8864-5A389419B093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2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B106F076-04DE-4F33-A573-880A14BD84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B2CF997B-BA86-4F1D-B617-9B43C0E7C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3976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D18AEDD1-C0A2-49DD-9F31-6F787F9780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066800"/>
            <a:ext cx="9956800" cy="540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70A5C378-8D5A-4FA7-BF6E-578927AD6A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3A83696-56A2-4CAC-9DB8-880EB61678E6}" type="datetimeFigureOut">
              <a:rPr lang="en-US"/>
              <a:pPr>
                <a:defRPr/>
              </a:pPr>
              <a:t>9/16/2024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7D975A-6E4E-4E1E-8C02-D36A94D73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9AB5F3EF-A97D-4C16-9553-B4448583F9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ABEED397-3806-47F0-80AA-6CA6FB07D4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E7C189-2DF2-4900-B30F-B9611008850B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99AD4360-DDFA-4266-B735-5E4057F9A2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E21C47D-CA03-4FAB-8FAB-C08AB6295DE2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DD64706-6B6D-4192-B238-1B8D26A750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FFFF"/>
                </a:solidFill>
                <a:latin typeface="Verdana" panose="020B0604030504040204" pitchFamily="34" charset="0"/>
              </a:defRPr>
            </a:lvl1pPr>
          </a:lstStyle>
          <a:p>
            <a:fld id="{1C952F36-90F9-42E7-A80E-A0803E6843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4471A6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B2C1DB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DCB3B2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B106F076-04DE-4F33-A573-880A14BD84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B2CF997B-BA86-4F1D-B617-9B43C0E7C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3976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D18AEDD1-C0A2-49DD-9F31-6F787F9780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066800"/>
            <a:ext cx="9956800" cy="540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70A5C378-8D5A-4FA7-BF6E-578927AD6A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3A83696-56A2-4CAC-9DB8-880EB61678E6}" type="datetimeFigureOut">
              <a:rPr lang="en-US"/>
              <a:pPr>
                <a:defRPr/>
              </a:pPr>
              <a:t>9/16/2024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7D975A-6E4E-4E1E-8C02-D36A94D73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9AB5F3EF-A97D-4C16-9553-B4448583F9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ABEED397-3806-47F0-80AA-6CA6FB07D4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E7C189-2DF2-4900-B30F-B9611008850B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99AD4360-DDFA-4266-B735-5E4057F9A2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E21C47D-CA03-4FAB-8FAB-C08AB6295DE2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DD64706-6B6D-4192-B238-1B8D26A750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FFFF"/>
                </a:solidFill>
                <a:latin typeface="Verdana" panose="020B0604030504040204" pitchFamily="34" charset="0"/>
              </a:defRPr>
            </a:lvl1pPr>
          </a:lstStyle>
          <a:p>
            <a:fld id="{1C952F36-90F9-42E7-A80E-A0803E6843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4471A6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B2C1DB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DCB3B2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balancecareers.com/do-you-need-a-career-counselor-525476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mynextmove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s.gov/ooh/personal-care-and-service/fitness-trainers-and-instructors.htm" TargetMode="External"/><Relationship Id="rId2" Type="http://schemas.openxmlformats.org/officeDocument/2006/relationships/hyperlink" Target="https://www.bls.gov/ooh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file:///\\401b-gffs1\staff\all\VET00090\teaching%20wb%20site\6personal_finance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etonline.org/link/summary/39-9031.00" TargetMode="External"/><Relationship Id="rId2" Type="http://schemas.openxmlformats.org/officeDocument/2006/relationships/hyperlink" Target="https://www.onetonline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microsoft.com/office/2011/relationships/webextension" Target="../webextensions/webextension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ideo" Target="https://www.youtube.com/embed/u06BXgWbGvA?feature=oembed" TargetMode="Externa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F4129-A9BC-4570-B00F-E00EC7BBB2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Career Exploration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28286-6B6C-432E-9C7D-633BE7CE79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1, Lesson-1-2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6795137-755A-4A24-8D84-D308F5A425DF}"/>
              </a:ext>
            </a:extLst>
          </p:cNvPr>
          <p:cNvGrpSpPr/>
          <p:nvPr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4E5914F-DA70-4123-9C03-A42891C5F17B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001E006-AC5A-4B0C-BF3E-517F0EF6A2C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EBACFE6-05AB-43E4-BB1F-A184183AAA8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7B905D6-B567-42B6-BE36-652A87D6B21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0CF5AB2-9CAA-47E7-8D34-24C84ED1E658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597513E-9E64-416E-B91F-F59CF8B7608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ACFABC2-732B-49B3-A597-99F1908DB2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D0FC5DC-E6F3-4C7F-9F44-3C9D0D25D07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7283E82-3A96-4813-AF4D-DCB065AFF74A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43A34344-FA21-4772-8860-CF85592289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61DA66F-7C4C-4713-80B2-6BB85B066D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C30F816-82A5-4FF9-9AAD-C0BA87ED58F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8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C6BA3E09-9E65-4FBC-8925-2C68C5C34D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37408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5CAE0-2ACD-4FF8-A9AA-1377F183B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What do Careers of the future Look Like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35B69-3ECB-4796-A291-86DE89E1B4B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47799" y="2071916"/>
            <a:ext cx="9771743" cy="3871684"/>
          </a:xfrm>
        </p:spPr>
        <p:txBody>
          <a:bodyPr>
            <a:normAutofit/>
          </a:bodyPr>
          <a:lstStyle/>
          <a:p>
            <a:pPr lvl="1" eaLnBrk="1" hangingPunct="1"/>
            <a:r>
              <a:rPr lang="en-US" altLang="en-US" sz="2400" dirty="0"/>
              <a:t>Driven by Technology - Better, faster ways of getting things done </a:t>
            </a:r>
          </a:p>
          <a:p>
            <a:pPr lvl="1" eaLnBrk="1" hangingPunct="1"/>
            <a:r>
              <a:rPr lang="en-US" altLang="en-US" sz="2400" dirty="0"/>
              <a:t>Will Change Frequently:</a:t>
            </a:r>
          </a:p>
          <a:p>
            <a:pPr lvl="2" eaLnBrk="1" hangingPunct="1"/>
            <a:r>
              <a:rPr lang="en-US" altLang="en-US" sz="2400" dirty="0"/>
              <a:t>Continually updating your current and new skills</a:t>
            </a:r>
          </a:p>
          <a:p>
            <a:pPr lvl="2" eaLnBrk="1" hangingPunct="1"/>
            <a:r>
              <a:rPr lang="en-US" altLang="en-US" sz="2400" dirty="0"/>
              <a:t>Retraining</a:t>
            </a:r>
          </a:p>
          <a:p>
            <a:pPr lvl="1" eaLnBrk="1" hangingPunct="1"/>
            <a:r>
              <a:rPr lang="en-US" altLang="en-US" sz="2400" dirty="0"/>
              <a:t>Businesses are brick-and-mortar &amp; internet based</a:t>
            </a:r>
          </a:p>
          <a:p>
            <a:pPr lvl="1" eaLnBrk="1" hangingPunct="1"/>
            <a:r>
              <a:rPr lang="en-US" altLang="en-US" sz="2400" dirty="0"/>
              <a:t>Green mentality? – environmentally friendly</a:t>
            </a:r>
          </a:p>
          <a:p>
            <a:pPr lvl="1" eaLnBrk="1" hangingPunct="1"/>
            <a:r>
              <a:rPr lang="en-US" altLang="en-US" sz="2400" dirty="0"/>
              <a:t>Global – reach around the world</a:t>
            </a:r>
          </a:p>
        </p:txBody>
      </p:sp>
      <p:sp>
        <p:nvSpPr>
          <p:cNvPr id="14341" name="TextBox 3">
            <a:extLst>
              <a:ext uri="{FF2B5EF4-FFF2-40B4-BE49-F238E27FC236}">
                <a16:creationId xmlns:a16="http://schemas.microsoft.com/office/drawing/2014/main" id="{2DCE09DD-38D7-4F20-BDB8-CDD95E042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0" y="6400801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>
                <a:latin typeface="Verdana" panose="020B0604030504040204" pitchFamily="34" charset="0"/>
              </a:rPr>
              <a:t>10 minutes</a:t>
            </a:r>
          </a:p>
        </p:txBody>
      </p:sp>
    </p:spTree>
    <p:extLst>
      <p:ext uri="{BB962C8B-B14F-4D97-AF65-F5344CB8AC3E}">
        <p14:creationId xmlns:p14="http://schemas.microsoft.com/office/powerpoint/2010/main" val="422557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CE255-D624-4AA1-9320-1BFFBABB8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SELECTION IS IMPORANT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54AB1-7CE7-4A06-A668-4BF4818A4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Selecting a career that is interesting and fulfilling results in </a:t>
            </a:r>
          </a:p>
          <a:p>
            <a:pPr lvl="1"/>
            <a:r>
              <a:rPr lang="en-US" sz="2400" dirty="0"/>
              <a:t>BEING HAPPY</a:t>
            </a:r>
          </a:p>
          <a:p>
            <a:pPr lvl="1"/>
            <a:r>
              <a:rPr lang="en-US" sz="2400" dirty="0"/>
              <a:t>Develops your personal and financial goals – </a:t>
            </a:r>
            <a:r>
              <a:rPr lang="en-US" b="1" i="1" dirty="0"/>
              <a:t>(how you will spend, save, invest, protect)</a:t>
            </a:r>
            <a:endParaRPr lang="en-US" sz="2400" b="1" i="1" dirty="0"/>
          </a:p>
          <a:p>
            <a:pPr lvl="1"/>
            <a:r>
              <a:rPr lang="en-US" sz="2400" dirty="0"/>
              <a:t>Provides for your needs, and creates what you want</a:t>
            </a:r>
          </a:p>
          <a:p>
            <a:pPr lvl="1"/>
            <a:r>
              <a:rPr lang="en-US" sz="2400" dirty="0"/>
              <a:t>Defines </a:t>
            </a:r>
            <a:r>
              <a:rPr lang="en-US" sz="2200" dirty="0"/>
              <a:t>your future</a:t>
            </a:r>
          </a:p>
        </p:txBody>
      </p:sp>
    </p:spTree>
    <p:extLst>
      <p:ext uri="{BB962C8B-B14F-4D97-AF65-F5344CB8AC3E}">
        <p14:creationId xmlns:p14="http://schemas.microsoft.com/office/powerpoint/2010/main" val="190327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DD511-1FE6-4971-892A-88BC34E48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Select a Career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5D377-34BA-4F75-B478-836F4F328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60314"/>
            <a:ext cx="9964566" cy="424652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600" b="1" dirty="0"/>
              <a:t>Assess yourself</a:t>
            </a:r>
            <a:endParaRPr lang="en-US" sz="2600" dirty="0"/>
          </a:p>
          <a:p>
            <a:pPr marL="514350" indent="-514350">
              <a:buAutoNum type="arabicPeriod"/>
            </a:pPr>
            <a:r>
              <a:rPr lang="en-US" sz="2600" b="1" i="0" dirty="0">
                <a:solidFill>
                  <a:srgbClr val="222222"/>
                </a:solidFill>
                <a:effectLst/>
                <a:latin typeface="Rubik"/>
              </a:rPr>
              <a:t>List several Occupations you may </a:t>
            </a:r>
            <a:r>
              <a:rPr lang="en-US" sz="2600" b="1" dirty="0">
                <a:solidFill>
                  <a:srgbClr val="222222"/>
                </a:solidFill>
                <a:latin typeface="Rubik"/>
              </a:rPr>
              <a:t>explore</a:t>
            </a:r>
            <a:endParaRPr lang="en-US" sz="2600" dirty="0">
              <a:solidFill>
                <a:srgbClr val="222222"/>
              </a:solidFill>
              <a:latin typeface="Rubik"/>
            </a:endParaRPr>
          </a:p>
          <a:p>
            <a:pPr marL="514350" indent="-514350">
              <a:buAutoNum type="arabicPeriod" startAt="3"/>
            </a:pPr>
            <a:r>
              <a:rPr lang="en-US" sz="2600" b="1" dirty="0">
                <a:solidFill>
                  <a:srgbClr val="222222"/>
                </a:solidFill>
                <a:latin typeface="Rubik"/>
              </a:rPr>
              <a:t>Explore your career options </a:t>
            </a:r>
          </a:p>
          <a:p>
            <a:pPr marL="514350" indent="-514350">
              <a:buAutoNum type="arabicPeriod" startAt="3"/>
            </a:pPr>
            <a:r>
              <a:rPr lang="en-US" sz="2600" b="1" dirty="0">
                <a:solidFill>
                  <a:srgbClr val="222222"/>
                </a:solidFill>
                <a:latin typeface="Rubik"/>
              </a:rPr>
              <a:t>Choose a Career and Develop a Career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77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BF228-3D97-48E6-9B4B-ABC6028A4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1.  Assess Your Self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7565B-6E35-4DC4-8A1D-6B246D0B8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600" dirty="0"/>
              <a:t>Know </a:t>
            </a:r>
            <a:r>
              <a:rPr lang="en-US" sz="2600" dirty="0">
                <a:solidFill>
                  <a:srgbClr val="222222"/>
                </a:solidFill>
                <a:latin typeface="Rubik"/>
              </a:rPr>
              <a:t>your values, interests, soft skills, and aptitudes </a:t>
            </a:r>
          </a:p>
          <a:p>
            <a:r>
              <a:rPr lang="en-US" sz="2600" dirty="0">
                <a:solidFill>
                  <a:srgbClr val="222222"/>
                </a:solidFill>
                <a:latin typeface="Rubik"/>
              </a:rPr>
              <a:t>Take self assessment tests to match your values/interests and aptitudes to current jobs</a:t>
            </a:r>
          </a:p>
          <a:p>
            <a:pPr lvl="1"/>
            <a:r>
              <a:rPr lang="en-US" sz="2400" dirty="0">
                <a:solidFill>
                  <a:srgbClr val="222222"/>
                </a:solidFill>
                <a:latin typeface="Rubik"/>
              </a:rPr>
              <a:t>Some people choose to work with a </a:t>
            </a:r>
            <a:r>
              <a:rPr lang="en-US" sz="2400" dirty="0">
                <a:solidFill>
                  <a:srgbClr val="246FC8"/>
                </a:solidFill>
                <a:latin typeface="Rubik"/>
                <a:hlinkClick r:id="rId2"/>
              </a:rPr>
              <a:t>career counselor</a:t>
            </a:r>
            <a:r>
              <a:rPr lang="en-US" sz="2400" dirty="0">
                <a:solidFill>
                  <a:srgbClr val="222222"/>
                </a:solidFill>
                <a:latin typeface="Rubik"/>
              </a:rPr>
              <a:t> or other career development professionals who can help them navigate this process</a:t>
            </a:r>
          </a:p>
          <a:p>
            <a:r>
              <a:rPr lang="en-US" sz="2400" b="1" dirty="0"/>
              <a:t>We will try one:</a:t>
            </a:r>
          </a:p>
          <a:p>
            <a:pPr lvl="1"/>
            <a:r>
              <a:rPr lang="en-US" sz="2200" b="1" dirty="0"/>
              <a:t>Go to google classroom and take the assessment and answer the questions</a:t>
            </a:r>
          </a:p>
          <a:p>
            <a:pPr marL="914400" lvl="2" indent="0">
              <a:buNone/>
            </a:pPr>
            <a:r>
              <a:rPr lang="en-US" sz="2100" dirty="0">
                <a:solidFill>
                  <a:srgbClr val="222222"/>
                </a:solidFill>
                <a:latin typeface="Rubik"/>
              </a:rPr>
              <a:t>https://www.mynextmove.org/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4541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375BC-64A0-4CDE-952D-77EDC61E3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sz="3200" b="1" i="0" dirty="0">
                <a:solidFill>
                  <a:srgbClr val="222222"/>
                </a:solidFill>
                <a:effectLst/>
                <a:latin typeface="Rubik"/>
              </a:rPr>
              <a:t>List several Occupations you may </a:t>
            </a:r>
            <a:r>
              <a:rPr lang="en-US" sz="3200" b="1" dirty="0">
                <a:solidFill>
                  <a:srgbClr val="222222"/>
                </a:solidFill>
                <a:latin typeface="Rubik"/>
              </a:rPr>
              <a:t>explore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EFEDA-5E87-492E-913A-2D79EC6E8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98769"/>
            <a:ext cx="9603275" cy="3450613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222222"/>
                </a:solidFill>
                <a:latin typeface="Rubik"/>
              </a:rPr>
              <a:t>Make a list of jobs you may be interested in</a:t>
            </a:r>
          </a:p>
          <a:p>
            <a:pPr lvl="1"/>
            <a:r>
              <a:rPr lang="en-US" sz="2400" dirty="0"/>
              <a:t>Based on your interests and assessments create a list of careers</a:t>
            </a:r>
          </a:p>
          <a:p>
            <a:pPr lvl="2"/>
            <a:r>
              <a:rPr lang="en-US" sz="2400" dirty="0"/>
              <a:t>From your assessments</a:t>
            </a:r>
          </a:p>
          <a:p>
            <a:pPr lvl="2"/>
            <a:r>
              <a:rPr lang="en-US" sz="2400" dirty="0"/>
              <a:t>From what you have considered</a:t>
            </a:r>
          </a:p>
          <a:p>
            <a:pPr lvl="2"/>
            <a:r>
              <a:rPr lang="en-US" sz="2400" dirty="0"/>
              <a:t>From your interests</a:t>
            </a:r>
          </a:p>
          <a:p>
            <a:pPr lvl="2"/>
            <a:r>
              <a:rPr lang="en-US" sz="2400" dirty="0"/>
              <a:t>Interviews of people in careers you may want to do</a:t>
            </a:r>
          </a:p>
          <a:p>
            <a:r>
              <a:rPr lang="en-US" sz="2400" dirty="0"/>
              <a:t>Narrow your list to several options</a:t>
            </a:r>
          </a:p>
          <a:p>
            <a:r>
              <a:rPr lang="en-US" sz="2400" dirty="0"/>
              <a:t>Research to determine your best fit</a:t>
            </a:r>
          </a:p>
        </p:txBody>
      </p:sp>
    </p:spTree>
    <p:extLst>
      <p:ext uri="{BB962C8B-B14F-4D97-AF65-F5344CB8AC3E}">
        <p14:creationId xmlns:p14="http://schemas.microsoft.com/office/powerpoint/2010/main" val="161374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CC72F-8BD5-D293-E6A7-DEDE5B5A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n-US" dirty="0"/>
              <a:t>Assessment and List Options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7CF3B-F905-91AE-BA2E-D809A19FC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4"/>
            <a:ext cx="5622284" cy="3450613"/>
          </a:xfrm>
        </p:spPr>
        <p:txBody>
          <a:bodyPr>
            <a:normAutofit/>
          </a:bodyPr>
          <a:lstStyle/>
          <a:p>
            <a:pPr lvl="1"/>
            <a:r>
              <a:rPr lang="en-US" sz="2200" b="1" dirty="0"/>
              <a:t>Take the Self Assessment at </a:t>
            </a:r>
            <a:r>
              <a:rPr lang="en-US" sz="2400" dirty="0">
                <a:solidFill>
                  <a:srgbClr val="222222"/>
                </a:solidFill>
                <a:latin typeface="Rubik"/>
                <a:hlinkClick r:id="rId2"/>
              </a:rPr>
              <a:t>https://www.mynextmove.org/</a:t>
            </a:r>
            <a:endParaRPr lang="en-US" sz="2800" b="1" dirty="0"/>
          </a:p>
          <a:p>
            <a:pPr lvl="1"/>
            <a:endParaRPr lang="en-US" sz="2200" b="1" dirty="0"/>
          </a:p>
          <a:p>
            <a:pPr lvl="1"/>
            <a:r>
              <a:rPr lang="en-US" sz="2200" b="1" dirty="0"/>
              <a:t>Google Classroom:  After completing the self assessment, answer the questions from the results of the assessment</a:t>
            </a:r>
          </a:p>
          <a:p>
            <a:endParaRPr lang="en-US" dirty="0"/>
          </a:p>
        </p:txBody>
      </p:sp>
      <p:pic>
        <p:nvPicPr>
          <p:cNvPr id="4" name="Picture 2" descr="My (Our) Assignment – Keep swimmin'">
            <a:extLst>
              <a:ext uri="{FF2B5EF4-FFF2-40B4-BE49-F238E27FC236}">
                <a16:creationId xmlns:a16="http://schemas.microsoft.com/office/drawing/2014/main" id="{74D89BE1-F577-3732-4170-2B05C2C736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79190" y="2015734"/>
            <a:ext cx="3450613" cy="345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65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69528-9DCD-4266-B867-5069CD80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sz="3200" b="1" dirty="0">
                <a:solidFill>
                  <a:srgbClr val="222222"/>
                </a:solidFill>
                <a:latin typeface="Rubik"/>
              </a:rPr>
              <a:t>Explore career options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2259-3E41-46EA-8D02-281852EE1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909148" cy="345061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Rubik"/>
              </a:rPr>
              <a:t>Review job descriptions and educational, training, and licensing requirements in published sources</a:t>
            </a:r>
            <a:endParaRPr lang="en-US" altLang="en-US" sz="2800" dirty="0"/>
          </a:p>
          <a:p>
            <a:pPr eaLnBrk="1" hangingPunct="1"/>
            <a:r>
              <a:rPr lang="en-US" altLang="en-US" sz="2400" dirty="0"/>
              <a:t>Three US government publications to use for Researching a Career</a:t>
            </a:r>
          </a:p>
          <a:p>
            <a:pPr lvl="1" eaLnBrk="1" hangingPunct="1"/>
            <a:r>
              <a:rPr lang="en-US" altLang="en-US" sz="2400" dirty="0">
                <a:solidFill>
                  <a:srgbClr val="FF0000"/>
                </a:solidFill>
              </a:rPr>
              <a:t>The Occupational Outlook Handbook (OOH) </a:t>
            </a:r>
            <a:r>
              <a:rPr lang="en-US" altLang="en-US" sz="2400" dirty="0"/>
              <a:t>– tells expected job growth for the next 10 years, median national earnings, number of openings, and work environment description</a:t>
            </a:r>
          </a:p>
          <a:p>
            <a:pPr lvl="1" eaLnBrk="1" hangingPunct="1"/>
            <a:r>
              <a:rPr lang="en-US" altLang="en-US" sz="2400" dirty="0">
                <a:solidFill>
                  <a:srgbClr val="FF0000"/>
                </a:solidFill>
              </a:rPr>
              <a:t>O*NET: Dictionary of Occupational Titles (DOT) </a:t>
            </a:r>
            <a:r>
              <a:rPr lang="en-US" altLang="en-US" sz="2400" dirty="0"/>
              <a:t>– tells the employee level requirements:  education, skills, abilities, and median wages of each type of job and wages by state.</a:t>
            </a:r>
          </a:p>
          <a:p>
            <a:pPr lvl="1" eaLnBrk="1" hangingPunct="1"/>
            <a:r>
              <a:rPr lang="en-US" altLang="en-US" sz="2400" dirty="0">
                <a:solidFill>
                  <a:srgbClr val="FF0000"/>
                </a:solidFill>
              </a:rPr>
              <a:t>Monthly Labor Review</a:t>
            </a:r>
            <a:r>
              <a:rPr lang="en-US" altLang="en-US" sz="2400" dirty="0"/>
              <a:t> – articles on current information about specific occupations</a:t>
            </a:r>
          </a:p>
          <a:p>
            <a:pPr lvl="2" eaLnBrk="1" hangingPunct="1"/>
            <a:r>
              <a:rPr lang="en-US" altLang="en-US" sz="2400" dirty="0"/>
              <a:t>We will look at the first two only.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0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69528-9DCD-4266-B867-5069CD80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sz="3200" b="1" dirty="0">
                <a:solidFill>
                  <a:srgbClr val="222222"/>
                </a:solidFill>
                <a:latin typeface="Rubik"/>
              </a:rPr>
              <a:t>Explore career options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2259-3E41-46EA-8D02-281852EE1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909148" cy="3450613"/>
          </a:xfrm>
        </p:spPr>
        <p:txBody>
          <a:bodyPr>
            <a:normAutofit/>
          </a:bodyPr>
          <a:lstStyle/>
          <a:p>
            <a:pPr lvl="1" eaLnBrk="1" hangingPunct="1"/>
            <a:r>
              <a:rPr lang="en-US" altLang="en-US" sz="2400" dirty="0"/>
              <a:t>The Occupational Outlook Handbook (OOH)</a:t>
            </a:r>
          </a:p>
          <a:p>
            <a:pPr lvl="2"/>
            <a:r>
              <a:rPr lang="en-US" altLang="en-US" sz="2200" dirty="0"/>
              <a:t>Found on the Bureau of Labor Statics Website </a:t>
            </a:r>
            <a:r>
              <a:rPr lang="en-US" altLang="en-US" sz="2200" dirty="0">
                <a:hlinkClick r:id="rId2"/>
              </a:rPr>
              <a:t>https://www.bls.gov/ooh/</a:t>
            </a:r>
            <a:endParaRPr lang="en-US" altLang="en-US" sz="2200" dirty="0"/>
          </a:p>
          <a:p>
            <a:pPr lvl="2"/>
            <a:r>
              <a:rPr lang="en-US" altLang="en-US" sz="2200" dirty="0"/>
              <a:t>Select Publications menu and the OOH </a:t>
            </a:r>
          </a:p>
          <a:p>
            <a:pPr lvl="2"/>
            <a:r>
              <a:rPr lang="en-US" altLang="en-US" sz="2200" dirty="0"/>
              <a:t>Used to find the future outlook of a career?</a:t>
            </a:r>
          </a:p>
          <a:p>
            <a:pPr lvl="2"/>
            <a:r>
              <a:rPr lang="en-US" altLang="en-US" sz="2200" dirty="0"/>
              <a:t>National Wages, job openings in the future</a:t>
            </a:r>
          </a:p>
          <a:p>
            <a:pPr lvl="2"/>
            <a:r>
              <a:rPr lang="en-US" altLang="en-US" sz="2200" dirty="0"/>
              <a:t>Example: </a:t>
            </a:r>
            <a:r>
              <a:rPr lang="en-US" altLang="en-US" sz="2200" dirty="0">
                <a:hlinkClick r:id="rId3"/>
              </a:rPr>
              <a:t>Fitness Trainer</a:t>
            </a:r>
            <a:endParaRPr lang="en-US" alt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875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930B9C-A173-4500-8EEA-5703FB289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0" y="983674"/>
            <a:ext cx="7467600" cy="20542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6600" dirty="0">
                <a:solidFill>
                  <a:schemeClr val="tx1"/>
                </a:solidFill>
                <a:hlinkClick r:id="rId3" action="ppaction://hlinkfile"/>
              </a:rPr>
              <a:t>Web Project</a:t>
            </a:r>
            <a:br>
              <a:rPr lang="en-US" sz="6600" dirty="0">
                <a:solidFill>
                  <a:schemeClr val="tx1"/>
                </a:solidFill>
              </a:rPr>
            </a:br>
            <a:r>
              <a:rPr lang="en-US" sz="6600" dirty="0">
                <a:solidFill>
                  <a:schemeClr val="tx1"/>
                </a:solidFill>
              </a:rPr>
              <a:t>Career Outlook</a:t>
            </a:r>
          </a:p>
        </p:txBody>
      </p:sp>
      <p:sp>
        <p:nvSpPr>
          <p:cNvPr id="10243" name="Text Placeholder 4">
            <a:extLst>
              <a:ext uri="{FF2B5EF4-FFF2-40B4-BE49-F238E27FC236}">
                <a16:creationId xmlns:a16="http://schemas.microsoft.com/office/drawing/2014/main" id="{1BDDD0F4-7D3C-4D4E-9B66-CF5BC7CFE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0" y="3429000"/>
            <a:ext cx="8229600" cy="1371600"/>
          </a:xfrm>
        </p:spPr>
        <p:txBody>
          <a:bodyPr/>
          <a:lstStyle/>
          <a:p>
            <a:pPr eaLnBrk="1" hangingPunct="1"/>
            <a:r>
              <a:rPr lang="en-US" altLang="en-US" dirty="0"/>
              <a:t>Use the OOH – Occupational Outlook Handbook.  Link found on Google Classroom. </a:t>
            </a:r>
          </a:p>
        </p:txBody>
      </p:sp>
    </p:spTree>
    <p:extLst>
      <p:ext uri="{BB962C8B-B14F-4D97-AF65-F5344CB8AC3E}">
        <p14:creationId xmlns:p14="http://schemas.microsoft.com/office/powerpoint/2010/main" val="2724749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69528-9DCD-4266-B867-5069CD80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sz="3200" b="1" dirty="0">
                <a:solidFill>
                  <a:srgbClr val="222222"/>
                </a:solidFill>
                <a:latin typeface="Rubik"/>
              </a:rPr>
              <a:t>Explore career options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2259-3E41-46EA-8D02-281852EE1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909148" cy="4260377"/>
          </a:xfrm>
        </p:spPr>
        <p:txBody>
          <a:bodyPr>
            <a:normAutofit/>
          </a:bodyPr>
          <a:lstStyle/>
          <a:p>
            <a:pPr lvl="1" eaLnBrk="1" hangingPunct="1"/>
            <a:r>
              <a:rPr lang="en-US" altLang="en-US" sz="2400" dirty="0"/>
              <a:t>The O*Net</a:t>
            </a:r>
          </a:p>
          <a:p>
            <a:pPr lvl="2"/>
            <a:r>
              <a:rPr lang="en-US" altLang="en-US" sz="2200" dirty="0"/>
              <a:t>Found at </a:t>
            </a:r>
            <a:r>
              <a:rPr lang="en-US" altLang="en-US" sz="2200" dirty="0">
                <a:hlinkClick r:id="rId2"/>
              </a:rPr>
              <a:t>https://www.onetonline.org/</a:t>
            </a:r>
            <a:endParaRPr lang="en-US" altLang="en-US" sz="2200" dirty="0"/>
          </a:p>
          <a:p>
            <a:pPr lvl="2"/>
            <a:r>
              <a:rPr lang="en-US" sz="2400" dirty="0"/>
              <a:t>Online database of job descriptions listing:</a:t>
            </a:r>
          </a:p>
          <a:p>
            <a:pPr marL="1554480" lvl="3" indent="-274320">
              <a:buFont typeface="Wingdings 2"/>
              <a:buChar char=""/>
              <a:defRPr/>
            </a:pPr>
            <a:r>
              <a:rPr lang="en-US" sz="2400" dirty="0"/>
              <a:t>Tasks</a:t>
            </a:r>
          </a:p>
          <a:p>
            <a:pPr marL="1554480" lvl="3" indent="-274320">
              <a:buFont typeface="Wingdings 2"/>
              <a:buChar char=""/>
              <a:defRPr/>
            </a:pPr>
            <a:r>
              <a:rPr lang="en-US" sz="2400" dirty="0"/>
              <a:t>Knowledge</a:t>
            </a:r>
          </a:p>
          <a:p>
            <a:pPr marL="1554480" lvl="3" indent="-274320">
              <a:buFont typeface="Wingdings 2"/>
              <a:buChar char=""/>
              <a:defRPr/>
            </a:pPr>
            <a:r>
              <a:rPr lang="en-US" sz="2400" dirty="0"/>
              <a:t>Skills and abilities</a:t>
            </a:r>
          </a:p>
          <a:p>
            <a:pPr marL="1554480" lvl="3" indent="-274320">
              <a:buFont typeface="Wingdings 2"/>
              <a:buChar char=""/>
              <a:defRPr/>
            </a:pPr>
            <a:r>
              <a:rPr lang="en-US" sz="2400" dirty="0"/>
              <a:t>Wage Information – both National &amp; State</a:t>
            </a:r>
          </a:p>
          <a:p>
            <a:pPr marL="1554480" lvl="3" indent="-274320">
              <a:buFont typeface="Wingdings 2"/>
              <a:buChar char=""/>
              <a:defRPr/>
            </a:pPr>
            <a:r>
              <a:rPr lang="en-US" sz="2400" dirty="0"/>
              <a:t>Example:  </a:t>
            </a:r>
            <a:r>
              <a:rPr lang="en-US" sz="2400" dirty="0">
                <a:hlinkClick r:id="rId3"/>
              </a:rPr>
              <a:t>Fitness Trainer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935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3D1E-6B58-4C26-B0B0-FC55A3134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2D314-1206-4FF6-BF52-84A33A13B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244332"/>
            <a:ext cx="9603275" cy="3450613"/>
          </a:xfrm>
        </p:spPr>
        <p:txBody>
          <a:bodyPr>
            <a:normAutofit/>
          </a:bodyPr>
          <a:lstStyle/>
          <a:p>
            <a:r>
              <a:rPr lang="en-US" sz="2400" dirty="0"/>
              <a:t>Job Versus Career</a:t>
            </a:r>
          </a:p>
          <a:p>
            <a:r>
              <a:rPr lang="en-US" sz="2400" dirty="0"/>
              <a:t>How to Research Your Career Choice</a:t>
            </a:r>
          </a:p>
          <a:p>
            <a:r>
              <a:rPr lang="en-US" sz="2400" dirty="0"/>
              <a:t>What does the job market look like?  </a:t>
            </a:r>
          </a:p>
          <a:p>
            <a:r>
              <a:rPr lang="en-US" sz="2400" dirty="0"/>
              <a:t>Test – Research and create a presentation on your career choice</a:t>
            </a:r>
          </a:p>
          <a:p>
            <a:endParaRPr lang="en-US" sz="2400" dirty="0"/>
          </a:p>
        </p:txBody>
      </p:sp>
      <p:pic>
        <p:nvPicPr>
          <p:cNvPr id="4" name="Picture 2" descr="Types of Incomes">
            <a:extLst>
              <a:ext uri="{FF2B5EF4-FFF2-40B4-BE49-F238E27FC236}">
                <a16:creationId xmlns:a16="http://schemas.microsoft.com/office/drawing/2014/main" id="{58530241-2149-9EFA-4A1A-8761D3F6E6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82" b="60262"/>
          <a:stretch/>
        </p:blipFill>
        <p:spPr bwMode="auto">
          <a:xfrm>
            <a:off x="5378823" y="363071"/>
            <a:ext cx="6715201" cy="272975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2328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8A6DC-9FF3-44D5-A72B-54A6E42AF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n-US" b="1">
                <a:latin typeface="Rubik"/>
              </a:rPr>
              <a:t>4. Choose a Career and Develop a Career Plan -</a:t>
            </a:r>
            <a:endParaRPr lang="en-US" dirty="0"/>
          </a:p>
        </p:txBody>
      </p:sp>
      <p:pic>
        <p:nvPicPr>
          <p:cNvPr id="1026" name="Picture 2" descr="Self-Directed Career Planning Guide ...">
            <a:extLst>
              <a:ext uri="{FF2B5EF4-FFF2-40B4-BE49-F238E27FC236}">
                <a16:creationId xmlns:a16="http://schemas.microsoft.com/office/drawing/2014/main" id="{1681F0C0-042E-59F0-55DD-8B20B99CE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54009" y="2282409"/>
            <a:ext cx="3500715" cy="2917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17906-28E7-4266-8629-094703FF7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2570" y="2015734"/>
            <a:ext cx="5622284" cy="3450613"/>
          </a:xfrm>
        </p:spPr>
        <p:txBody>
          <a:bodyPr>
            <a:normAutofit/>
          </a:bodyPr>
          <a:lstStyle/>
          <a:p>
            <a:r>
              <a:rPr lang="en-US" dirty="0"/>
              <a:t>Written document that lays out all the steps you will have to take to reach your goals.</a:t>
            </a:r>
            <a:endParaRPr lang="en-US" b="1" dirty="0">
              <a:latin typeface="Rubik"/>
            </a:endParaRPr>
          </a:p>
          <a:p>
            <a:pPr lvl="1"/>
            <a:r>
              <a:rPr lang="en-US" b="0" i="0" dirty="0">
                <a:effectLst/>
                <a:latin typeface="Rubik"/>
              </a:rPr>
              <a:t>Think of it as a road map that will take you from point A to B, then to C </a:t>
            </a:r>
          </a:p>
          <a:p>
            <a:r>
              <a:rPr lang="en-US" b="0" i="0" dirty="0">
                <a:effectLst/>
                <a:latin typeface="Rubik"/>
              </a:rPr>
              <a:t>Choose a career</a:t>
            </a:r>
          </a:p>
          <a:p>
            <a:r>
              <a:rPr lang="en-US" dirty="0">
                <a:latin typeface="Rubik"/>
              </a:rPr>
              <a:t>Set a SMART Goal to get that career</a:t>
            </a:r>
          </a:p>
          <a:p>
            <a:r>
              <a:rPr lang="en-US" b="0" i="0" dirty="0">
                <a:effectLst/>
                <a:latin typeface="Rubik"/>
              </a:rPr>
              <a:t>Take Action</a:t>
            </a:r>
          </a:p>
        </p:txBody>
      </p:sp>
    </p:spTree>
    <p:extLst>
      <p:ext uri="{BB962C8B-B14F-4D97-AF65-F5344CB8AC3E}">
        <p14:creationId xmlns:p14="http://schemas.microsoft.com/office/powerpoint/2010/main" val="333832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CC72F-8BD5-D293-E6A7-DEDE5B5A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n-US" dirty="0"/>
              <a:t>Test Career Choice Test – What Is your </a:t>
            </a:r>
            <a:r>
              <a:rPr lang="en-US" dirty="0" err="1"/>
              <a:t>pLan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7CF3B-F905-91AE-BA2E-D809A19FC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4"/>
            <a:ext cx="5622284" cy="3450613"/>
          </a:xfrm>
        </p:spPr>
        <p:txBody>
          <a:bodyPr>
            <a:normAutofit/>
          </a:bodyPr>
          <a:lstStyle/>
          <a:p>
            <a:r>
              <a:rPr lang="en-US" dirty="0"/>
              <a:t>Research the Career</a:t>
            </a:r>
          </a:p>
          <a:p>
            <a:r>
              <a:rPr lang="en-US" dirty="0"/>
              <a:t>Create a Presentation with the details of your career</a:t>
            </a:r>
          </a:p>
          <a:p>
            <a:r>
              <a:rPr lang="en-US" dirty="0"/>
              <a:t>Write a Quick Plan of how you will go about getting </a:t>
            </a:r>
            <a:r>
              <a:rPr lang="en-US"/>
              <a:t>that career.</a:t>
            </a:r>
            <a:endParaRPr lang="en-US" dirty="0"/>
          </a:p>
        </p:txBody>
      </p:sp>
      <p:pic>
        <p:nvPicPr>
          <p:cNvPr id="4" name="Picture 2" descr="My (Our) Assignment – Keep swimmin'">
            <a:extLst>
              <a:ext uri="{FF2B5EF4-FFF2-40B4-BE49-F238E27FC236}">
                <a16:creationId xmlns:a16="http://schemas.microsoft.com/office/drawing/2014/main" id="{74D89BE1-F577-3732-4170-2B05C2C736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79190" y="2015734"/>
            <a:ext cx="3450613" cy="345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3078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>
            <a:extLst>
              <a:ext uri="{FF2B5EF4-FFF2-40B4-BE49-F238E27FC236}">
                <a16:creationId xmlns:a16="http://schemas.microsoft.com/office/drawing/2014/main" id="{83B2550F-D787-4E2E-9EC4-270DB0F10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500" dirty="0"/>
              <a:t>Career versus Job</a:t>
            </a:r>
          </a:p>
        </p:txBody>
      </p:sp>
      <p:sp>
        <p:nvSpPr>
          <p:cNvPr id="272387" name="Rectangle 3">
            <a:extLst>
              <a:ext uri="{FF2B5EF4-FFF2-40B4-BE49-F238E27FC236}">
                <a16:creationId xmlns:a16="http://schemas.microsoft.com/office/drawing/2014/main" id="{E6AA94F2-E3F2-4875-B490-A3FA8C0B0B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8407" y="1853754"/>
            <a:ext cx="10510248" cy="4550979"/>
          </a:xfrm>
        </p:spPr>
        <p:txBody>
          <a:bodyPr>
            <a:no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</a:rPr>
              <a:t>Job</a:t>
            </a:r>
            <a:r>
              <a:rPr lang="en-US" altLang="en-US" sz="2800" dirty="0"/>
              <a:t>:  Position obtained mainly to earn money (in high school/college)</a:t>
            </a:r>
          </a:p>
          <a:p>
            <a:pPr lvl="1"/>
            <a:r>
              <a:rPr lang="en-US" altLang="en-US" sz="2800" dirty="0"/>
              <a:t>Example: Grocery Store Attendant,  waiter</a:t>
            </a:r>
          </a:p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</a:rPr>
              <a:t>Career</a:t>
            </a:r>
            <a:r>
              <a:rPr lang="en-US" altLang="en-US" sz="2800" dirty="0"/>
              <a:t>:  A commitment to a profession in a field that you find interesting and fulfilling</a:t>
            </a:r>
          </a:p>
          <a:p>
            <a:pPr lvl="1" eaLnBrk="1" hangingPunct="1"/>
            <a:r>
              <a:rPr lang="en-US" altLang="en-US" sz="2800" dirty="0"/>
              <a:t>Example: Educator, Electrician, Welder, Doctor, Lawyer</a:t>
            </a:r>
          </a:p>
        </p:txBody>
      </p:sp>
    </p:spTree>
    <p:extLst>
      <p:ext uri="{BB962C8B-B14F-4D97-AF65-F5344CB8AC3E}">
        <p14:creationId xmlns:p14="http://schemas.microsoft.com/office/powerpoint/2010/main" val="11481387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alphaModFix amt="2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972AE-EDDA-4105-9AA0-E48753B9DA1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24858" y="1931987"/>
            <a:ext cx="7467600" cy="4454299"/>
          </a:xfrm>
        </p:spPr>
        <p:txBody>
          <a:bodyPr>
            <a:normAutofit lnSpcReduction="1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000" dirty="0">
                <a:latin typeface="Bauhaus 93" pitchFamily="82" charset="0"/>
              </a:rPr>
              <a:t>To be happy in what you do  for a living, you need three things:  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4000" dirty="0">
              <a:latin typeface="Bauhaus 93" pitchFamily="82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4000" dirty="0">
              <a:latin typeface="Bauhaus 93" pitchFamily="82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000" dirty="0">
                <a:latin typeface="Bauhaus 93" pitchFamily="82" charset="0"/>
              </a:rPr>
              <a:t>1. You need to be good at it, 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000" dirty="0">
                <a:latin typeface="Bauhaus 93" pitchFamily="82" charset="0"/>
              </a:rPr>
              <a:t>2. It must come easily for you</a:t>
            </a:r>
            <a:br>
              <a:rPr lang="en-US" sz="4000" dirty="0">
                <a:latin typeface="Bauhaus 93" pitchFamily="82" charset="0"/>
              </a:rPr>
            </a:br>
            <a:r>
              <a:rPr lang="en-US" sz="4000" dirty="0">
                <a:latin typeface="Bauhaus 93" pitchFamily="82" charset="0"/>
              </a:rPr>
              <a:t>3. and you must enjoy it!</a:t>
            </a:r>
          </a:p>
        </p:txBody>
      </p:sp>
    </p:spTree>
    <p:extLst>
      <p:ext uri="{BB962C8B-B14F-4D97-AF65-F5344CB8AC3E}">
        <p14:creationId xmlns:p14="http://schemas.microsoft.com/office/powerpoint/2010/main" val="2009788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Full Send - Table Talk Tuesday 2024">
            <a:extLst>
              <a:ext uri="{FF2B5EF4-FFF2-40B4-BE49-F238E27FC236}">
                <a16:creationId xmlns:a16="http://schemas.microsoft.com/office/drawing/2014/main" id="{2FE1B706-C0A7-65C6-EA17-EF7348F78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9" r="1655"/>
          <a:stretch/>
        </p:blipFill>
        <p:spPr bwMode="auto">
          <a:xfrm>
            <a:off x="66804" y="0"/>
            <a:ext cx="609440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Teamwork Stock Illustrations – 811,743 ...">
            <a:extLst>
              <a:ext uri="{FF2B5EF4-FFF2-40B4-BE49-F238E27FC236}">
                <a16:creationId xmlns:a16="http://schemas.microsoft.com/office/drawing/2014/main" id="{72182E9D-3F26-7988-5C0A-C8EFBA0AF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3" r="5471"/>
          <a:stretch/>
        </p:blipFill>
        <p:spPr bwMode="auto">
          <a:xfrm>
            <a:off x="6096051" y="10"/>
            <a:ext cx="6094409" cy="6857990"/>
          </a:xfrm>
          <a:prstGeom prst="rect">
            <a:avLst/>
          </a:prstGeom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8" name="Rectangle 1037">
            <a:extLst>
              <a:ext uri="{FF2B5EF4-FFF2-40B4-BE49-F238E27FC236}">
                <a16:creationId xmlns:a16="http://schemas.microsoft.com/office/drawing/2014/main" id="{D3356D18-B5E6-44B1-ADBC-7094E0DCC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87192" y="1353662"/>
            <a:ext cx="4414440" cy="4150676"/>
          </a:xfrm>
          <a:prstGeom prst="rect">
            <a:avLst/>
          </a:prstGeom>
          <a:solidFill>
            <a:srgbClr val="000001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0" name="Straight Connector 1039">
            <a:extLst>
              <a:ext uri="{FF2B5EF4-FFF2-40B4-BE49-F238E27FC236}">
                <a16:creationId xmlns:a16="http://schemas.microsoft.com/office/drawing/2014/main" id="{BE7A374D-06C5-4ECA-9F91-7183DD3D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3127" y="2579935"/>
            <a:ext cx="4070579" cy="0"/>
          </a:xfrm>
          <a:prstGeom prst="line">
            <a:avLst/>
          </a:prstGeom>
          <a:ln w="31750">
            <a:solidFill>
              <a:srgbClr val="FF06CD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43CCF2F-96BF-4842-B872-E0AF90298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3128" y="1530700"/>
            <a:ext cx="4070578" cy="1049235"/>
          </a:xfrm>
        </p:spPr>
        <p:txBody>
          <a:bodyPr anchor="ctr">
            <a:normAutofit/>
          </a:bodyPr>
          <a:lstStyle/>
          <a:p>
            <a:pPr algn="ctr"/>
            <a:r>
              <a:rPr lang="en-US" sz="2700" dirty="0">
                <a:solidFill>
                  <a:srgbClr val="FFFFFE"/>
                </a:solidFill>
              </a:rPr>
              <a:t>Table  Talk</a:t>
            </a:r>
            <a:br>
              <a:rPr lang="en-US" sz="2700" dirty="0">
                <a:solidFill>
                  <a:srgbClr val="FFFFFE"/>
                </a:solidFill>
              </a:rPr>
            </a:br>
            <a:r>
              <a:rPr lang="en-US" sz="2700" dirty="0">
                <a:solidFill>
                  <a:srgbClr val="FFFFFE"/>
                </a:solidFill>
              </a:rPr>
              <a:t>Career Exploration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D5B89AE9-358E-4E48-BBA2-9144B3E34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128" y="2723314"/>
            <a:ext cx="4070578" cy="2613612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  <a:buClr>
                <a:srgbClr val="FF06CD"/>
              </a:buClr>
            </a:pPr>
            <a:r>
              <a:rPr lang="en-US" altLang="en-US" sz="1500" dirty="0">
                <a:solidFill>
                  <a:srgbClr val="FFFFFE"/>
                </a:solidFill>
              </a:rPr>
              <a:t>Group Discussion Why is Career choice important?  </a:t>
            </a:r>
          </a:p>
          <a:p>
            <a:pPr lvl="1">
              <a:lnSpc>
                <a:spcPct val="110000"/>
              </a:lnSpc>
              <a:buClr>
                <a:srgbClr val="FF06CD"/>
              </a:buClr>
            </a:pPr>
            <a:r>
              <a:rPr lang="en-US" altLang="en-US" sz="1500" dirty="0">
                <a:solidFill>
                  <a:srgbClr val="FFFFFE"/>
                </a:solidFill>
              </a:rPr>
              <a:t>Recorder = Student with Most siblings</a:t>
            </a:r>
          </a:p>
          <a:p>
            <a:pPr lvl="1">
              <a:lnSpc>
                <a:spcPct val="110000"/>
              </a:lnSpc>
              <a:buClr>
                <a:srgbClr val="FF06CD"/>
              </a:buClr>
            </a:pPr>
            <a:r>
              <a:rPr lang="en-US" altLang="en-US" sz="1500" dirty="0">
                <a:solidFill>
                  <a:srgbClr val="FFFFFE"/>
                </a:solidFill>
              </a:rPr>
              <a:t>Discussion Topic:  “Career choice, why is it important and what will it impact in the future?”</a:t>
            </a:r>
          </a:p>
          <a:p>
            <a:pPr lvl="1">
              <a:lnSpc>
                <a:spcPct val="110000"/>
              </a:lnSpc>
              <a:buClr>
                <a:srgbClr val="FF06CD"/>
              </a:buClr>
            </a:pPr>
            <a:r>
              <a:rPr lang="en-US" altLang="en-US" sz="1500" dirty="0">
                <a:solidFill>
                  <a:srgbClr val="FFFFFE"/>
                </a:solidFill>
              </a:rPr>
              <a:t>Student contributions – you need 5 – 6 answers.  You will submit 2 that no one else submits before you!</a:t>
            </a:r>
          </a:p>
          <a:p>
            <a:pPr>
              <a:lnSpc>
                <a:spcPct val="110000"/>
              </a:lnSpc>
              <a:buClr>
                <a:srgbClr val="FF06CD"/>
              </a:buClr>
            </a:pPr>
            <a:endParaRPr lang="en-US" sz="1500" dirty="0">
              <a:solidFill>
                <a:srgbClr val="FFFFF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37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93F0621-CA9E-4D6D-8B01-33974D8D0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11" name="Content Placeholder 10" title="Poll Everywhere">
                <a:extLst>
                  <a:ext uri="{FF2B5EF4-FFF2-40B4-BE49-F238E27FC236}">
                    <a16:creationId xmlns:a16="http://schemas.microsoft.com/office/drawing/2014/main" id="{BB679D7C-27BC-4102-848D-DA8646F7F38D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9229894"/>
                  </p:ext>
                </p:extLst>
              </p:nvPr>
            </p:nvGraphicFramePr>
            <p:xfrm>
              <a:off x="1450975" y="804519"/>
              <a:ext cx="9604375" cy="4661244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1" name="Content Placeholder 10" title="Poll Everywhere">
                <a:extLst>
                  <a:ext uri="{FF2B5EF4-FFF2-40B4-BE49-F238E27FC236}">
                    <a16:creationId xmlns:a16="http://schemas.microsoft.com/office/drawing/2014/main" id="{BB679D7C-27BC-4102-848D-DA8646F7F38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50975" y="804519"/>
                <a:ext cx="9604375" cy="466124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71555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20D03-33DA-4839-903B-498CBCF91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Career Choice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42C84-46AF-4A14-8F22-E33A57B6F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7693" y="1912962"/>
            <a:ext cx="9603275" cy="4140519"/>
          </a:xfrm>
        </p:spPr>
        <p:txBody>
          <a:bodyPr>
            <a:normAutofit/>
          </a:bodyPr>
          <a:lstStyle/>
          <a:p>
            <a:pPr lvl="1"/>
            <a:r>
              <a:rPr lang="en-US" altLang="en-US" sz="2400" dirty="0"/>
              <a:t>Education needed</a:t>
            </a:r>
          </a:p>
          <a:p>
            <a:pPr lvl="1"/>
            <a:r>
              <a:rPr lang="en-US" altLang="en-US" sz="2400" dirty="0"/>
              <a:t>Living arrangements – own or rent, size, cost….</a:t>
            </a:r>
          </a:p>
          <a:p>
            <a:pPr lvl="1"/>
            <a:r>
              <a:rPr lang="en-US" altLang="en-US" sz="2400" dirty="0"/>
              <a:t>Size/health of your Family </a:t>
            </a:r>
          </a:p>
          <a:p>
            <a:pPr lvl="1"/>
            <a:r>
              <a:rPr lang="en-US" altLang="en-US" sz="2400" dirty="0"/>
              <a:t>What you own, drive, can afford</a:t>
            </a:r>
          </a:p>
          <a:p>
            <a:pPr lvl="1"/>
            <a:r>
              <a:rPr lang="en-US" altLang="en-US" sz="2400" dirty="0"/>
              <a:t>Where you live</a:t>
            </a:r>
          </a:p>
          <a:p>
            <a:pPr lvl="1"/>
            <a:r>
              <a:rPr lang="en-US" altLang="en-US" sz="2400" dirty="0"/>
              <a:t>Determines your budget</a:t>
            </a:r>
          </a:p>
          <a:p>
            <a:pPr lvl="1"/>
            <a:r>
              <a:rPr lang="en-US" altLang="en-US" sz="2400" dirty="0"/>
              <a:t>Fulfill your wants not just your needs</a:t>
            </a:r>
          </a:p>
          <a:p>
            <a:pPr lvl="1"/>
            <a:r>
              <a:rPr lang="en-US" altLang="en-US" sz="2400" dirty="0"/>
              <a:t>What you contribute to society</a:t>
            </a:r>
          </a:p>
        </p:txBody>
      </p:sp>
    </p:spTree>
    <p:extLst>
      <p:ext uri="{BB962C8B-B14F-4D97-AF65-F5344CB8AC3E}">
        <p14:creationId xmlns:p14="http://schemas.microsoft.com/office/powerpoint/2010/main" val="1115423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nline Media 4" title="Did You Know  (Officially updated for 2020) #2020">
            <a:hlinkClick r:id="" action="ppaction://media"/>
            <a:extLst>
              <a:ext uri="{FF2B5EF4-FFF2-40B4-BE49-F238E27FC236}">
                <a16:creationId xmlns:a16="http://schemas.microsoft.com/office/drawing/2014/main" id="{8CA57B70-424B-43DF-A428-D39D47A574D0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959357" y="839973"/>
            <a:ext cx="8601210" cy="4859707"/>
          </a:xfrm>
          <a:prstGeom prst="rect">
            <a:avLst/>
          </a:prstGeom>
        </p:spPr>
      </p:pic>
      <p:sp>
        <p:nvSpPr>
          <p:cNvPr id="2" name="SMARTInkShape-11">
            <a:extLst>
              <a:ext uri="{FF2B5EF4-FFF2-40B4-BE49-F238E27FC236}">
                <a16:creationId xmlns:a16="http://schemas.microsoft.com/office/drawing/2014/main" id="{B5D42DF4-CA0D-45FD-A23D-FB3AB03778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23333" y="5080383"/>
            <a:ext cx="271322" cy="67351"/>
          </a:xfrm>
          <a:custGeom>
            <a:avLst/>
            <a:gdLst/>
            <a:ahLst/>
            <a:cxnLst/>
            <a:rect l="0" t="0" r="0" b="0"/>
            <a:pathLst>
              <a:path w="271322" h="67351">
                <a:moveTo>
                  <a:pt x="0" y="41950"/>
                </a:moveTo>
                <a:lnTo>
                  <a:pt x="0" y="41950"/>
                </a:lnTo>
                <a:lnTo>
                  <a:pt x="36816" y="24797"/>
                </a:lnTo>
                <a:lnTo>
                  <a:pt x="53052" y="20215"/>
                </a:lnTo>
                <a:lnTo>
                  <a:pt x="94136" y="14766"/>
                </a:lnTo>
                <a:lnTo>
                  <a:pt x="133993" y="9404"/>
                </a:lnTo>
                <a:lnTo>
                  <a:pt x="175098" y="1556"/>
                </a:lnTo>
                <a:lnTo>
                  <a:pt x="195350" y="0"/>
                </a:lnTo>
                <a:lnTo>
                  <a:pt x="197026" y="813"/>
                </a:lnTo>
                <a:lnTo>
                  <a:pt x="197202" y="2296"/>
                </a:lnTo>
                <a:lnTo>
                  <a:pt x="196379" y="4226"/>
                </a:lnTo>
                <a:lnTo>
                  <a:pt x="193949" y="5511"/>
                </a:lnTo>
                <a:lnTo>
                  <a:pt x="152428" y="14618"/>
                </a:lnTo>
                <a:lnTo>
                  <a:pt x="114532" y="25193"/>
                </a:lnTo>
                <a:lnTo>
                  <a:pt x="107399" y="27957"/>
                </a:lnTo>
                <a:lnTo>
                  <a:pt x="103585" y="30740"/>
                </a:lnTo>
                <a:lnTo>
                  <a:pt x="101983" y="33536"/>
                </a:lnTo>
                <a:lnTo>
                  <a:pt x="101855" y="36341"/>
                </a:lnTo>
                <a:lnTo>
                  <a:pt x="104592" y="39151"/>
                </a:lnTo>
                <a:lnTo>
                  <a:pt x="115160" y="44782"/>
                </a:lnTo>
                <a:lnTo>
                  <a:pt x="148703" y="49304"/>
                </a:lnTo>
                <a:lnTo>
                  <a:pt x="179293" y="49922"/>
                </a:lnTo>
                <a:lnTo>
                  <a:pt x="220053" y="50270"/>
                </a:lnTo>
                <a:lnTo>
                  <a:pt x="260598" y="50397"/>
                </a:lnTo>
                <a:lnTo>
                  <a:pt x="271321" y="50411"/>
                </a:lnTo>
                <a:lnTo>
                  <a:pt x="234128" y="57117"/>
                </a:lnTo>
                <a:lnTo>
                  <a:pt x="195826" y="63030"/>
                </a:lnTo>
                <a:lnTo>
                  <a:pt x="135467" y="67350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2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D5452-6B46-44AB-A3BD-0BBE07B5D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Did you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38E15-05FF-4CC6-AAEF-CF11942E8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l"/>
            <a:r>
              <a:rPr lang="en-US" sz="9800" b="0" i="0" dirty="0">
                <a:solidFill>
                  <a:srgbClr val="FF0000"/>
                </a:solidFill>
                <a:effectLst/>
                <a:latin typeface="medium-content-serif-font"/>
              </a:rPr>
              <a:t>1/3 of your life will be spent at work.</a:t>
            </a:r>
          </a:p>
          <a:p>
            <a:pPr algn="l"/>
            <a:r>
              <a:rPr lang="en-US" sz="9600" b="1" i="1" dirty="0">
                <a:solidFill>
                  <a:srgbClr val="292929"/>
                </a:solidFill>
                <a:effectLst/>
                <a:latin typeface="medium-content-serif-font"/>
              </a:rPr>
              <a:t>That’s 90,000 hours over the course of a lifetime.</a:t>
            </a:r>
            <a:endParaRPr lang="en-US" sz="9600" b="0" i="0" dirty="0">
              <a:solidFill>
                <a:srgbClr val="292929"/>
              </a:solidFill>
              <a:effectLst/>
              <a:latin typeface="medium-content-serif-font"/>
            </a:endParaRPr>
          </a:p>
          <a:p>
            <a:pPr algn="l"/>
            <a:r>
              <a:rPr lang="en-US" sz="9600" b="1" i="1" dirty="0">
                <a:solidFill>
                  <a:srgbClr val="292929"/>
                </a:solidFill>
                <a:effectLst/>
                <a:latin typeface="medium-content-serif-font"/>
              </a:rPr>
              <a:t>The average American spends over 100 hours commuting.</a:t>
            </a:r>
            <a:endParaRPr lang="en-US" sz="9600" b="0" i="0" dirty="0">
              <a:solidFill>
                <a:srgbClr val="292929"/>
              </a:solidFill>
              <a:effectLst/>
              <a:latin typeface="medium-content-serif-font"/>
            </a:endParaRPr>
          </a:p>
          <a:p>
            <a:pPr algn="l"/>
            <a:r>
              <a:rPr lang="en-US" sz="9600" b="1" i="1" dirty="0">
                <a:solidFill>
                  <a:srgbClr val="292929"/>
                </a:solidFill>
                <a:effectLst/>
                <a:latin typeface="medium-content-serif-font"/>
              </a:rPr>
              <a:t>By the age of 30, most people will have had 7 or 8 jobs.</a:t>
            </a:r>
            <a:endParaRPr lang="en-US" sz="9600" b="0" i="0" dirty="0">
              <a:solidFill>
                <a:srgbClr val="292929"/>
              </a:solidFill>
              <a:effectLst/>
              <a:latin typeface="medium-content-serif-font"/>
            </a:endParaRPr>
          </a:p>
          <a:p>
            <a:pPr algn="l"/>
            <a:r>
              <a:rPr lang="en-US" sz="9600" b="1" i="1" dirty="0">
                <a:solidFill>
                  <a:srgbClr val="292929"/>
                </a:solidFill>
                <a:effectLst/>
                <a:latin typeface="medium-content-serif-font"/>
              </a:rPr>
              <a:t>80% of workers hate their jobs.</a:t>
            </a:r>
            <a:endParaRPr lang="en-US" sz="9600" b="0" i="0" dirty="0">
              <a:solidFill>
                <a:srgbClr val="292929"/>
              </a:solidFill>
              <a:effectLst/>
              <a:latin typeface="medium-content-serif-font"/>
            </a:endParaRPr>
          </a:p>
        </p:txBody>
      </p:sp>
    </p:spTree>
    <p:extLst>
      <p:ext uri="{BB962C8B-B14F-4D97-AF65-F5344CB8AC3E}">
        <p14:creationId xmlns:p14="http://schemas.microsoft.com/office/powerpoint/2010/main" val="236334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riel">
  <a:themeElements>
    <a:clrScheme name="Personal Finan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FFF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iel">
  <a:themeElements>
    <a:clrScheme name="Personal Finan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FFF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ersonal Finan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FFFFFF"/>
    </a:hlink>
    <a:folHlink>
      <a:srgbClr val="FFFFFF"/>
    </a:folHlink>
  </a:clrScheme>
</a:themeOverrid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webextensions/webextension1.xml><?xml version="1.0" encoding="utf-8"?>
<we:webextension xmlns:we="http://schemas.microsoft.com/office/webextensions/webextension/2010/11" id="{99EB3395-AFC8-4D32-AAF6-B0D9D648F74A}">
  <we:reference id="wa104218073" version="2.1.0.0" store="en-US" storeType="OMEX"/>
  <we:alternateReferences>
    <we:reference id="wa104218073" version="2.1.0.0" store="wa104218073" storeType="OMEX"/>
  </we:alternateReferences>
  <we:properties>
    <we:property name="appSlideData" value="{&quot;slideId&quot;:274,&quot;confidenceLevel&quot;:2}"/>
    <we:property name="url" value="&quot;free_text_poll/GWtJmEEp8XPVc4w205ttA&quot;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27927</TotalTime>
  <Words>936</Words>
  <Application>Microsoft Office PowerPoint</Application>
  <PresentationFormat>Widescreen</PresentationFormat>
  <Paragraphs>116</Paragraphs>
  <Slides>21</Slides>
  <Notes>4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Arial</vt:lpstr>
      <vt:lpstr>Bauhaus 93</vt:lpstr>
      <vt:lpstr>Calibri</vt:lpstr>
      <vt:lpstr>Gill Sans MT</vt:lpstr>
      <vt:lpstr>medium-content-serif-font</vt:lpstr>
      <vt:lpstr>Rubik</vt:lpstr>
      <vt:lpstr>Verdana</vt:lpstr>
      <vt:lpstr>Wingdings</vt:lpstr>
      <vt:lpstr>Wingdings 2</vt:lpstr>
      <vt:lpstr>Gallery</vt:lpstr>
      <vt:lpstr>Oriel</vt:lpstr>
      <vt:lpstr>Oriel</vt:lpstr>
      <vt:lpstr>Career Exploration</vt:lpstr>
      <vt:lpstr>Objectives</vt:lpstr>
      <vt:lpstr>Career versus Job</vt:lpstr>
      <vt:lpstr>PowerPoint Presentation</vt:lpstr>
      <vt:lpstr>Table  Talk Career Exploration</vt:lpstr>
      <vt:lpstr>PowerPoint Presentation</vt:lpstr>
      <vt:lpstr>Why is Career Choice Important?</vt:lpstr>
      <vt:lpstr>PowerPoint Presentation</vt:lpstr>
      <vt:lpstr>Did you Know</vt:lpstr>
      <vt:lpstr>What do Careers of the future Look Like</vt:lpstr>
      <vt:lpstr>CAREER SELECTION IS IMPORANT</vt:lpstr>
      <vt:lpstr>How to Select a Career </vt:lpstr>
      <vt:lpstr>1.  Assess Your Self </vt:lpstr>
      <vt:lpstr>2. List several Occupations you may explore </vt:lpstr>
      <vt:lpstr>Assessment and List Options Assignment</vt:lpstr>
      <vt:lpstr>3. Explore career options </vt:lpstr>
      <vt:lpstr>3. Explore career options </vt:lpstr>
      <vt:lpstr>Web Project Career Outlook</vt:lpstr>
      <vt:lpstr>3. Explore career options </vt:lpstr>
      <vt:lpstr>4. Choose a Career and Develop a Career Plan -</vt:lpstr>
      <vt:lpstr>Test Career Choice Test – What Is your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Finance</dc:title>
  <dc:creator>Cassie Vetter</dc:creator>
  <cp:lastModifiedBy>Cassie Vetter</cp:lastModifiedBy>
  <cp:revision>95</cp:revision>
  <dcterms:created xsi:type="dcterms:W3CDTF">2020-06-12T16:51:26Z</dcterms:created>
  <dcterms:modified xsi:type="dcterms:W3CDTF">2024-09-16T13:47:09Z</dcterms:modified>
</cp:coreProperties>
</file>